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72" r:id="rId4"/>
    <p:sldId id="274" r:id="rId5"/>
    <p:sldId id="269" r:id="rId6"/>
    <p:sldId id="275" r:id="rId7"/>
    <p:sldId id="276" r:id="rId8"/>
    <p:sldId id="277" r:id="rId9"/>
    <p:sldId id="260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  <p:embeddedFont>
      <p:font typeface="Tahoma" panose="020B0604030504040204" pitchFamily="3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76" d="100"/>
          <a:sy n="76" d="100"/>
        </p:scale>
        <p:origin x="845" y="53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3;p1"/>
          <p:cNvSpPr txBox="1">
            <a:spLocks/>
          </p:cNvSpPr>
          <p:nvPr/>
        </p:nvSpPr>
        <p:spPr>
          <a:xfrm>
            <a:off x="-107382" y="2539591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 baseline="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marL="914400" marR="0" lvl="1" indent="-355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mtClean="0"/>
              <a:t>Машинное обучение в анализе данных  сельскохозяйственных предприятий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99744" y="4386050"/>
            <a:ext cx="4338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Харитонова Анна Евгеньевна</a:t>
            </a:r>
            <a:endParaRPr lang="ru-RU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628" y="1393268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Имеются данные бухгалтерской отчетности по 20000 сельскохозяйственным предприятиям . После объединения – 2000 строк, 138 столбцов.</a:t>
            </a:r>
          </a:p>
          <a:p>
            <a:pPr marL="76200" indent="0" algn="just">
              <a:buNone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 smtClean="0"/>
              <a:t>С</a:t>
            </a: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7735" y="450600"/>
            <a:ext cx="664936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40360" t="20559" r="4506" b="12089"/>
          <a:stretch/>
        </p:blipFill>
        <p:spPr>
          <a:xfrm>
            <a:off x="108734" y="2317952"/>
            <a:ext cx="5172076" cy="355394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l="40247" t="20808" r="6628" b="28182"/>
          <a:stretch/>
        </p:blipFill>
        <p:spPr>
          <a:xfrm>
            <a:off x="5445704" y="2428769"/>
            <a:ext cx="6608062" cy="35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7060062" y="943815"/>
            <a:ext cx="471695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Расчет системы относительных</a:t>
            </a:r>
            <a:r>
              <a:rPr lang="ru-RU" sz="2700" b="1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2700" b="1" baseline="300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показателей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2946815" y="288886"/>
            <a:ext cx="5714863" cy="710509"/>
            <a:chOff x="1298070" y="3319262"/>
            <a:chExt cx="4619247" cy="710509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298070" y="334404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Обработка пропусков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11778" y="3363771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14928" y="3319262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l="40285" t="19899" r="4165" b="13733"/>
          <a:stretch/>
        </p:blipFill>
        <p:spPr>
          <a:xfrm>
            <a:off x="273628" y="1527552"/>
            <a:ext cx="6340510" cy="4261069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 rotWithShape="1">
          <a:blip r:embed="rId3"/>
          <a:srcRect l="38482" t="31471" r="9952" b="52109"/>
          <a:stretch/>
        </p:blipFill>
        <p:spPr bwMode="auto">
          <a:xfrm>
            <a:off x="750367" y="5651558"/>
            <a:ext cx="5573395" cy="998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42727" t="24601" r="4202" b="24351"/>
          <a:stretch/>
        </p:blipFill>
        <p:spPr>
          <a:xfrm>
            <a:off x="6870196" y="1384894"/>
            <a:ext cx="5162879" cy="279344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451043" y="4178335"/>
            <a:ext cx="5740958" cy="381642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ru-RU" sz="1100" dirty="0" smtClean="0"/>
              <a:t>Прибыль </a:t>
            </a:r>
            <a:r>
              <a:rPr lang="ru-RU" sz="1100" dirty="0"/>
              <a:t>в расчете на 1 </a:t>
            </a:r>
            <a:r>
              <a:rPr lang="ru-RU" sz="1100" dirty="0" smtClean="0"/>
              <a:t>работника</a:t>
            </a:r>
          </a:p>
          <a:p>
            <a:r>
              <a:rPr lang="ru-RU" sz="1100" dirty="0" smtClean="0"/>
              <a:t>Возраст </a:t>
            </a:r>
            <a:r>
              <a:rPr lang="ru-RU" sz="1100" dirty="0"/>
              <a:t>компании, </a:t>
            </a:r>
            <a:r>
              <a:rPr lang="ru-RU" sz="1100" dirty="0" smtClean="0"/>
              <a:t>лет</a:t>
            </a:r>
          </a:p>
          <a:p>
            <a:r>
              <a:rPr lang="ru-RU" sz="1100" dirty="0" smtClean="0"/>
              <a:t>Оборотный </a:t>
            </a:r>
            <a:r>
              <a:rPr lang="ru-RU" sz="1100" dirty="0"/>
              <a:t>капитал на 1 </a:t>
            </a:r>
            <a:r>
              <a:rPr lang="ru-RU" sz="1100" dirty="0" smtClean="0"/>
              <a:t>работника</a:t>
            </a:r>
          </a:p>
          <a:p>
            <a:r>
              <a:rPr lang="ru-RU" sz="1100" dirty="0" smtClean="0"/>
              <a:t>Чистые </a:t>
            </a:r>
            <a:r>
              <a:rPr lang="ru-RU" sz="1100" dirty="0"/>
              <a:t>активы на 1 </a:t>
            </a:r>
            <a:r>
              <a:rPr lang="ru-RU" sz="1100" dirty="0" smtClean="0"/>
              <a:t>работника</a:t>
            </a:r>
          </a:p>
          <a:p>
            <a:r>
              <a:rPr lang="ru-RU" sz="1100" dirty="0" smtClean="0"/>
              <a:t>Совокупный </a:t>
            </a:r>
            <a:r>
              <a:rPr lang="ru-RU" sz="1100" dirty="0"/>
              <a:t>долг на 1 </a:t>
            </a:r>
            <a:r>
              <a:rPr lang="ru-RU" sz="1100" dirty="0" smtClean="0"/>
              <a:t>работника</a:t>
            </a:r>
          </a:p>
          <a:p>
            <a:r>
              <a:rPr lang="ru-RU" sz="1100" dirty="0" smtClean="0"/>
              <a:t>Налоговая нагрузка</a:t>
            </a:r>
          </a:p>
          <a:p>
            <a:r>
              <a:rPr lang="ru-RU" sz="1100" dirty="0" smtClean="0"/>
              <a:t>Выручка </a:t>
            </a:r>
            <a:r>
              <a:rPr lang="ru-RU" sz="1100" dirty="0"/>
              <a:t>на 1 рубль </a:t>
            </a:r>
            <a:r>
              <a:rPr lang="ru-RU" sz="1100" dirty="0" smtClean="0"/>
              <a:t>активов</a:t>
            </a:r>
          </a:p>
          <a:p>
            <a:r>
              <a:rPr lang="ru-RU" sz="1100" dirty="0" smtClean="0"/>
              <a:t>Налоги </a:t>
            </a:r>
            <a:r>
              <a:rPr lang="ru-RU" sz="1100" dirty="0"/>
              <a:t>на 1 </a:t>
            </a:r>
            <a:r>
              <a:rPr lang="ru-RU" sz="1100" dirty="0" smtClean="0"/>
              <a:t>работника</a:t>
            </a:r>
          </a:p>
          <a:p>
            <a:r>
              <a:rPr lang="ru-RU" sz="1100" dirty="0" smtClean="0"/>
              <a:t>Кредиторская </a:t>
            </a:r>
            <a:r>
              <a:rPr lang="ru-RU" sz="1100" dirty="0"/>
              <a:t>задолженность на 1 </a:t>
            </a:r>
            <a:r>
              <a:rPr lang="ru-RU" sz="1100" dirty="0" smtClean="0"/>
              <a:t>работника</a:t>
            </a:r>
          </a:p>
          <a:p>
            <a:r>
              <a:rPr lang="ru-RU" sz="1100" dirty="0" smtClean="0"/>
              <a:t>Налоги </a:t>
            </a:r>
            <a:r>
              <a:rPr lang="ru-RU" sz="1100" dirty="0"/>
              <a:t>на 1 </a:t>
            </a:r>
            <a:r>
              <a:rPr lang="ru-RU" sz="1100" dirty="0" smtClean="0"/>
              <a:t>руб. себестоимости</a:t>
            </a:r>
          </a:p>
          <a:p>
            <a:r>
              <a:rPr lang="ru-RU" sz="1100" dirty="0" err="1" smtClean="0"/>
              <a:t>Фондовооруженность</a:t>
            </a:r>
            <a:endParaRPr lang="ru-RU" sz="1100" dirty="0" smtClean="0"/>
          </a:p>
          <a:p>
            <a:r>
              <a:rPr lang="ru-RU" sz="1100" dirty="0" smtClean="0"/>
              <a:t>Доля </a:t>
            </a:r>
            <a:r>
              <a:rPr lang="ru-RU" sz="1100" dirty="0" err="1"/>
              <a:t>внеоборотных</a:t>
            </a:r>
            <a:r>
              <a:rPr lang="ru-RU" sz="1100" dirty="0"/>
              <a:t> активов в </a:t>
            </a:r>
            <a:r>
              <a:rPr lang="ru-RU" sz="1100" dirty="0" smtClean="0"/>
              <a:t>общих</a:t>
            </a:r>
          </a:p>
          <a:p>
            <a:r>
              <a:rPr lang="ru-RU" sz="1100" dirty="0" smtClean="0"/>
              <a:t>Доля </a:t>
            </a:r>
            <a:r>
              <a:rPr lang="ru-RU" sz="1100" dirty="0"/>
              <a:t>рабочего капитала в активах компании, </a:t>
            </a:r>
            <a:r>
              <a:rPr lang="ru-RU" sz="1100" dirty="0" smtClean="0"/>
              <a:t>%</a:t>
            </a:r>
          </a:p>
          <a:p>
            <a:endParaRPr lang="ru-RU" sz="1100" dirty="0" smtClean="0"/>
          </a:p>
          <a:p>
            <a:endParaRPr lang="ru-RU" sz="1100" dirty="0"/>
          </a:p>
          <a:p>
            <a:endParaRPr lang="ru-RU" sz="1100" dirty="0" smtClean="0"/>
          </a:p>
          <a:p>
            <a:endParaRPr lang="ru-RU" sz="1100" dirty="0"/>
          </a:p>
          <a:p>
            <a:endParaRPr lang="ru-RU" sz="1100" dirty="0" smtClean="0"/>
          </a:p>
          <a:p>
            <a:endParaRPr lang="ru-RU" sz="1100" dirty="0"/>
          </a:p>
          <a:p>
            <a:endParaRPr lang="ru-RU" sz="1100" dirty="0" smtClean="0"/>
          </a:p>
          <a:p>
            <a:r>
              <a:rPr lang="ru-RU" sz="1100" dirty="0" smtClean="0"/>
              <a:t>Коэффициент </a:t>
            </a:r>
            <a:r>
              <a:rPr lang="ru-RU" sz="1100" dirty="0"/>
              <a:t>оборачиваемости совокупных активов, </a:t>
            </a:r>
            <a:r>
              <a:rPr lang="ru-RU" sz="1100" dirty="0" smtClean="0"/>
              <a:t>%</a:t>
            </a:r>
          </a:p>
          <a:p>
            <a:r>
              <a:rPr lang="ru-RU" sz="1100" dirty="0" smtClean="0"/>
              <a:t>Соотношение </a:t>
            </a:r>
            <a:r>
              <a:rPr lang="ru-RU" sz="1100" dirty="0"/>
              <a:t>чистого долга к капиталу, </a:t>
            </a:r>
            <a:r>
              <a:rPr lang="ru-RU" sz="1100" dirty="0" smtClean="0"/>
              <a:t>%</a:t>
            </a:r>
          </a:p>
          <a:p>
            <a:r>
              <a:rPr lang="ru-RU" sz="1100" dirty="0" smtClean="0"/>
              <a:t>Коэффициент </a:t>
            </a:r>
            <a:r>
              <a:rPr lang="ru-RU" sz="1100" dirty="0"/>
              <a:t>концентрации собственного капитала (автономии), </a:t>
            </a:r>
            <a:r>
              <a:rPr lang="ru-RU" sz="1100" dirty="0" smtClean="0"/>
              <a:t>%</a:t>
            </a:r>
          </a:p>
          <a:p>
            <a:r>
              <a:rPr lang="ru-RU" sz="1100" dirty="0" smtClean="0"/>
              <a:t>Коэффициент </a:t>
            </a:r>
            <a:r>
              <a:rPr lang="ru-RU" sz="1100" dirty="0"/>
              <a:t>маневренности собственных средств, </a:t>
            </a:r>
            <a:r>
              <a:rPr lang="ru-RU" sz="1100" dirty="0" smtClean="0"/>
              <a:t>%</a:t>
            </a:r>
          </a:p>
          <a:p>
            <a:r>
              <a:rPr lang="ru-RU" sz="1100" dirty="0" smtClean="0"/>
              <a:t>Коэффициент </a:t>
            </a:r>
            <a:r>
              <a:rPr lang="ru-RU" sz="1100" dirty="0"/>
              <a:t>обеспеченности собственными оборотными средствами, </a:t>
            </a:r>
            <a:r>
              <a:rPr lang="ru-RU" sz="1100" dirty="0" smtClean="0"/>
              <a:t>%</a:t>
            </a:r>
          </a:p>
          <a:p>
            <a:r>
              <a:rPr lang="ru-RU" sz="1100" dirty="0" smtClean="0"/>
              <a:t>Рентабельность </a:t>
            </a:r>
            <a:r>
              <a:rPr lang="ru-RU" sz="1100" dirty="0"/>
              <a:t>затрат, </a:t>
            </a:r>
            <a:r>
              <a:rPr lang="ru-RU" sz="1100" dirty="0" smtClean="0"/>
              <a:t>%</a:t>
            </a:r>
          </a:p>
          <a:p>
            <a:r>
              <a:rPr lang="ru-RU" sz="1100" dirty="0" smtClean="0"/>
              <a:t>Доля </a:t>
            </a:r>
            <a:r>
              <a:rPr lang="ru-RU" sz="1100" dirty="0"/>
              <a:t>себестоимости как процент от выручки, </a:t>
            </a:r>
            <a:r>
              <a:rPr lang="ru-RU" sz="1100" dirty="0" smtClean="0"/>
              <a:t>%</a:t>
            </a:r>
          </a:p>
          <a:p>
            <a:r>
              <a:rPr lang="ru-RU" sz="1100" dirty="0" smtClean="0"/>
              <a:t>Рентабельность </a:t>
            </a:r>
            <a:r>
              <a:rPr lang="ru-RU" sz="1100" dirty="0"/>
              <a:t>активов (ROA), </a:t>
            </a:r>
            <a:r>
              <a:rPr lang="ru-RU" sz="1100" dirty="0" smtClean="0"/>
              <a:t>%</a:t>
            </a:r>
          </a:p>
          <a:p>
            <a:r>
              <a:rPr lang="ru-RU" sz="1100" dirty="0" smtClean="0"/>
              <a:t>Рентабельность </a:t>
            </a:r>
            <a:r>
              <a:rPr lang="ru-RU" sz="1100" dirty="0"/>
              <a:t>капитала (ROE), </a:t>
            </a:r>
            <a:r>
              <a:rPr lang="ru-RU" sz="1100" dirty="0" smtClean="0"/>
              <a:t>%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016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Рисунок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405819" y="356295"/>
            <a:ext cx="5714863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Обработка выбросов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/>
          <p:cNvPicPr/>
          <p:nvPr/>
        </p:nvPicPr>
        <p:blipFill rotWithShape="1">
          <a:blip r:embed="rId2"/>
          <a:srcRect l="39123" t="20524" r="4235" b="20866"/>
          <a:stretch/>
        </p:blipFill>
        <p:spPr bwMode="auto">
          <a:xfrm>
            <a:off x="167251" y="3249826"/>
            <a:ext cx="5943600" cy="3459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/>
          <p:cNvPicPr/>
          <p:nvPr/>
        </p:nvPicPr>
        <p:blipFill rotWithShape="1">
          <a:blip r:embed="rId3"/>
          <a:srcRect l="41560" t="20525" r="8798" b="16989"/>
          <a:stretch/>
        </p:blipFill>
        <p:spPr bwMode="auto">
          <a:xfrm>
            <a:off x="6339895" y="1135293"/>
            <a:ext cx="4442501" cy="2472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67251" y="1135293"/>
            <a:ext cx="6096000" cy="261994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Прибыль в расчете на 1 работника :  2455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Возраст компании, лет :  14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Оборотный капитал на 1 работника :  2042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Чистые активы на 1 работника :  1924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Совокупный долг на 1 работника :  2031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Налоговая нагрузка :  1957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Выручка на 1 рубль активов :  2116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Налоги на 1 работника :  2033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Кредиторская задолженность на 1 работника :  2365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</a:t>
            </a:r>
            <a:r>
              <a:rPr lang="ru-RU" sz="1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Налоги </a:t>
            </a: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1 </a:t>
            </a:r>
            <a:r>
              <a:rPr lang="ru-RU" sz="1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руб</a:t>
            </a: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себестоимости :  1681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</a:t>
            </a:r>
            <a:r>
              <a:rPr lang="ru-RU" sz="1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Фондовооруженность</a:t>
            </a: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1577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 выбросов в столбце  Доля </a:t>
            </a:r>
            <a:r>
              <a:rPr lang="ru-RU" sz="1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внеоборотных</a:t>
            </a:r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активов в общих :  1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Количество выбросов в столбце  2021, Доля рабочего капитала в активах компании, % :  </a:t>
            </a:r>
            <a:r>
              <a:rPr lang="ru-RU" sz="11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endParaRPr lang="ru-RU" sz="1100" dirty="0" smtClean="0">
              <a:ea typeface="Times New Roman" panose="02020603050405020304" pitchFamily="18" charset="0"/>
            </a:endParaRPr>
          </a:p>
          <a:p>
            <a:r>
              <a:rPr lang="ru-RU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 др.</a:t>
            </a:r>
            <a:endParaRPr lang="en-US" sz="12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Рисунок 15"/>
          <p:cNvPicPr/>
          <p:nvPr/>
        </p:nvPicPr>
        <p:blipFill rotWithShape="1">
          <a:blip r:embed="rId4"/>
          <a:srcRect l="42843" t="20296" r="12646" b="18586"/>
          <a:stretch/>
        </p:blipFill>
        <p:spPr bwMode="auto">
          <a:xfrm>
            <a:off x="7737231" y="3720356"/>
            <a:ext cx="4114053" cy="27550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53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Подбор факторов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/>
          <a:srcRect l="41647" t="24748" r="4659" b="10505"/>
          <a:stretch/>
        </p:blipFill>
        <p:spPr>
          <a:xfrm>
            <a:off x="184775" y="1452628"/>
            <a:ext cx="7023798" cy="4764291"/>
          </a:xfrm>
          <a:prstGeom prst="rect">
            <a:avLst/>
          </a:prstGeom>
        </p:spPr>
      </p:pic>
      <p:pic>
        <p:nvPicPr>
          <p:cNvPr id="18" name="Рисунок 17"/>
          <p:cNvPicPr/>
          <p:nvPr/>
        </p:nvPicPr>
        <p:blipFill rotWithShape="1">
          <a:blip r:embed="rId3"/>
          <a:srcRect l="39894" t="33296" r="25344" b="12200"/>
          <a:stretch/>
        </p:blipFill>
        <p:spPr bwMode="auto">
          <a:xfrm>
            <a:off x="9243521" y="4609370"/>
            <a:ext cx="2744163" cy="2097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/>
          <p:cNvPicPr/>
          <p:nvPr/>
        </p:nvPicPr>
        <p:blipFill rotWithShape="1">
          <a:blip r:embed="rId4"/>
          <a:srcRect l="41689" t="32156" r="24960" b="13797"/>
          <a:stretch/>
        </p:blipFill>
        <p:spPr bwMode="auto">
          <a:xfrm>
            <a:off x="6768999" y="4695351"/>
            <a:ext cx="2679100" cy="1933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Рисунок 19"/>
          <p:cNvPicPr/>
          <p:nvPr/>
        </p:nvPicPr>
        <p:blipFill rotWithShape="1">
          <a:blip r:embed="rId5"/>
          <a:srcRect l="42202" t="34665" r="4308" b="17901"/>
          <a:stretch/>
        </p:blipFill>
        <p:spPr bwMode="auto">
          <a:xfrm>
            <a:off x="7208573" y="381790"/>
            <a:ext cx="4779111" cy="15070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83885" y="-28237"/>
            <a:ext cx="2315676" cy="55368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MinMaxScaler</a:t>
            </a:r>
            <a:endParaRPr lang="ru-RU" sz="2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6"/>
          <a:srcRect l="41837" t="31890" r="3618" b="20635"/>
          <a:stretch/>
        </p:blipFill>
        <p:spPr>
          <a:xfrm>
            <a:off x="7297850" y="2629422"/>
            <a:ext cx="4689834" cy="1843470"/>
          </a:xfrm>
          <a:prstGeom prst="rect">
            <a:avLst/>
          </a:prstGeom>
        </p:spPr>
      </p:pic>
      <p:sp>
        <p:nvSpPr>
          <p:cNvPr id="23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789304" y="2044242"/>
            <a:ext cx="5508000" cy="4507045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StandardScaler</a:t>
            </a:r>
            <a:endParaRPr lang="ru-RU" sz="2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73628" y="1192734"/>
            <a:ext cx="11196533" cy="584686"/>
          </a:xfrm>
        </p:spPr>
        <p:txBody>
          <a:bodyPr>
            <a:normAutofit fontScale="55000" lnSpcReduction="20000"/>
          </a:bodyPr>
          <a:lstStyle/>
          <a:p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Значения признаков находятся в разных диапазонах, поэтому сделаем нормализацию данных (</a:t>
            </a:r>
            <a:r>
              <a:rPr lang="en-US" sz="28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MinMaxScaler</a:t>
            </a: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Также проведем  стандартизацию как дополнительный способ предобработки данных (</a:t>
            </a:r>
            <a:r>
              <a:rPr lang="en-US" sz="28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StandardScaler</a:t>
            </a: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7614001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</a:t>
              </a:r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/>
          <p:cNvPicPr/>
          <p:nvPr/>
        </p:nvPicPr>
        <p:blipFill rotWithShape="1">
          <a:blip r:embed="rId2"/>
          <a:srcRect l="43099" t="38768" r="13544" b="38199"/>
          <a:stretch/>
        </p:blipFill>
        <p:spPr bwMode="auto">
          <a:xfrm>
            <a:off x="273628" y="1777420"/>
            <a:ext cx="6238502" cy="21958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/>
          <p:cNvPicPr/>
          <p:nvPr/>
        </p:nvPicPr>
        <p:blipFill rotWithShape="1">
          <a:blip r:embed="rId3"/>
          <a:srcRect l="43869" t="30331" r="5078" b="16306"/>
          <a:stretch/>
        </p:blipFill>
        <p:spPr bwMode="auto">
          <a:xfrm>
            <a:off x="383663" y="3905146"/>
            <a:ext cx="4768850" cy="2804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/>
          <p:cNvPicPr/>
          <p:nvPr/>
        </p:nvPicPr>
        <p:blipFill rotWithShape="1">
          <a:blip r:embed="rId4"/>
          <a:srcRect l="42843" t="43102" r="30219" b="23147"/>
          <a:stretch/>
        </p:blipFill>
        <p:spPr bwMode="auto">
          <a:xfrm>
            <a:off x="6974879" y="1653369"/>
            <a:ext cx="3846783" cy="2535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/>
          <p:cNvPicPr/>
          <p:nvPr/>
        </p:nvPicPr>
        <p:blipFill rotWithShape="1">
          <a:blip r:embed="rId5"/>
          <a:srcRect l="42972" t="25770" r="4692" b="16306"/>
          <a:stretch/>
        </p:blipFill>
        <p:spPr bwMode="auto">
          <a:xfrm>
            <a:off x="6863024" y="4391129"/>
            <a:ext cx="4607137" cy="2225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852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3"/>
          </p:nvPr>
        </p:nvSpPr>
        <p:spPr>
          <a:xfrm>
            <a:off x="558781" y="5828044"/>
            <a:ext cx="5507999" cy="449665"/>
          </a:xfrm>
        </p:spPr>
        <p:txBody>
          <a:bodyPr>
            <a:normAutofit fontScale="85000" lnSpcReduction="20000"/>
          </a:bodyPr>
          <a:lstStyle/>
          <a:p>
            <a:r>
              <a:rPr lang="en-US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R2=0,77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Arial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9452" t="22223" r="4639" b="14141"/>
          <a:stretch/>
        </p:blipFill>
        <p:spPr>
          <a:xfrm>
            <a:off x="-1" y="1569830"/>
            <a:ext cx="6241899" cy="3996337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l="42459" t="42417" r="28038" b="25884"/>
          <a:stretch/>
        </p:blipFill>
        <p:spPr bwMode="auto">
          <a:xfrm>
            <a:off x="7361689" y="1080515"/>
            <a:ext cx="4904740" cy="2964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/>
          <a:srcRect l="42331" t="34972" r="4179" b="17673"/>
          <a:stretch/>
        </p:blipFill>
        <p:spPr bwMode="auto">
          <a:xfrm>
            <a:off x="6343058" y="4142804"/>
            <a:ext cx="5416550" cy="2696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4117176" cy="666000"/>
            <a:chOff x="1476753" y="3499669"/>
            <a:chExt cx="4619247" cy="66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4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6197184" cy="666000"/>
            <a:chOff x="1476753" y="3499669"/>
            <a:chExt cx="4619247" cy="6660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приложения </a:t>
              </a:r>
              <a:r>
                <a:rPr lang="en-US" sz="2800" spc="180" dirty="0" err="1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Qt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9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273628" y="1185979"/>
            <a:ext cx="5940425" cy="334137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l="25247" t="23460" r="19443" b="16237"/>
          <a:stretch/>
        </p:blipFill>
        <p:spPr>
          <a:xfrm>
            <a:off x="4592096" y="1956851"/>
            <a:ext cx="7300402" cy="44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1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</TotalTime>
  <Words>350</Words>
  <Application>Microsoft Office PowerPoint</Application>
  <PresentationFormat>Широкоэкранный</PresentationFormat>
  <Paragraphs>68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0" baseType="lpstr">
      <vt:lpstr>Arial</vt:lpstr>
      <vt:lpstr>Calibri</vt:lpstr>
      <vt:lpstr>Open Sans</vt:lpstr>
      <vt:lpstr>ALS Sector Regular</vt:lpstr>
      <vt:lpstr>Montserrat</vt:lpstr>
      <vt:lpstr>Tahoma</vt:lpstr>
      <vt:lpstr>Times New Roman</vt:lpstr>
      <vt:lpstr>Noto Sans Symbols</vt:lpstr>
      <vt:lpstr>ALS Sector Bold</vt:lpstr>
      <vt:lpstr>Roboto Black</vt:lpstr>
      <vt:lpstr>If,kjyVUNE_28012021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user</cp:lastModifiedBy>
  <cp:revision>104</cp:revision>
  <dcterms:created xsi:type="dcterms:W3CDTF">2021-02-24T09:03:25Z</dcterms:created>
  <dcterms:modified xsi:type="dcterms:W3CDTF">2023-05-06T11:43:34Z</dcterms:modified>
</cp:coreProperties>
</file>